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34"/>
  </p:notesMasterIdLst>
  <p:handoutMasterIdLst>
    <p:handoutMasterId r:id="rId35"/>
  </p:handoutMasterIdLst>
  <p:sldIdLst>
    <p:sldId id="689" r:id="rId2"/>
    <p:sldId id="662" r:id="rId3"/>
    <p:sldId id="663" r:id="rId4"/>
    <p:sldId id="683" r:id="rId5"/>
    <p:sldId id="684" r:id="rId6"/>
    <p:sldId id="641" r:id="rId7"/>
    <p:sldId id="642" r:id="rId8"/>
    <p:sldId id="643" r:id="rId9"/>
    <p:sldId id="638" r:id="rId10"/>
    <p:sldId id="639" r:id="rId11"/>
    <p:sldId id="640" r:id="rId12"/>
    <p:sldId id="667" r:id="rId13"/>
    <p:sldId id="668" r:id="rId14"/>
    <p:sldId id="666" r:id="rId15"/>
    <p:sldId id="631" r:id="rId16"/>
    <p:sldId id="632" r:id="rId17"/>
    <p:sldId id="633" r:id="rId18"/>
    <p:sldId id="634" r:id="rId19"/>
    <p:sldId id="636" r:id="rId20"/>
    <p:sldId id="637" r:id="rId21"/>
    <p:sldId id="577" r:id="rId22"/>
    <p:sldId id="657" r:id="rId23"/>
    <p:sldId id="658" r:id="rId24"/>
    <p:sldId id="659" r:id="rId25"/>
    <p:sldId id="688" r:id="rId26"/>
    <p:sldId id="687" r:id="rId27"/>
    <p:sldId id="578" r:id="rId28"/>
    <p:sldId id="685" r:id="rId29"/>
    <p:sldId id="686" r:id="rId30"/>
    <p:sldId id="655" r:id="rId31"/>
    <p:sldId id="615" r:id="rId32"/>
    <p:sldId id="34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1680"/>
        <p:guide pos="3864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3B68-6D53-4992-B410-0F19B6D84215}" type="datetimeFigureOut">
              <a:rPr lang="en-IN" smtClean="0"/>
              <a:pPr/>
              <a:t>23-03-2020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A6B81-984C-4015-A4E4-46967D83E07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69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0F68B-5B73-4D20-8928-9EC9C830E445}" type="datetimeFigureOut">
              <a:rPr lang="en-IN" smtClean="0"/>
              <a:pPr/>
              <a:t>23-03-2020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AA2C5-CE44-47C7-B001-E7D2E2E084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96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 descr="C:\Users\CBSE14\Pictures\image.jp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62444" y="38159"/>
            <a:ext cx="1314450" cy="14287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39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3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3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8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5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4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JOYFUL  MATHEMATICS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b="1" i="1" dirty="0">
                <a:solidFill>
                  <a:schemeClr val="tx1"/>
                </a:solidFill>
              </a:rPr>
              <a:t>Pawan Kumar Ray</a:t>
            </a:r>
          </a:p>
          <a:p>
            <a:pPr marL="0" indent="0" algn="r">
              <a:buNone/>
            </a:pPr>
            <a:r>
              <a:rPr lang="en-US" b="1" i="1" dirty="0" err="1">
                <a:solidFill>
                  <a:schemeClr val="tx1"/>
                </a:solidFill>
              </a:rPr>
              <a:t>M.Sc</a:t>
            </a:r>
            <a:r>
              <a:rPr lang="en-US" b="1" i="1" dirty="0">
                <a:solidFill>
                  <a:schemeClr val="tx1"/>
                </a:solidFill>
              </a:rPr>
              <a:t>(</a:t>
            </a:r>
            <a:r>
              <a:rPr lang="en-US" b="1" i="1" dirty="0" err="1">
                <a:solidFill>
                  <a:schemeClr val="tx1"/>
                </a:solidFill>
              </a:rPr>
              <a:t>Maths</a:t>
            </a:r>
            <a:r>
              <a:rPr lang="en-US" b="1" i="1" dirty="0">
                <a:solidFill>
                  <a:schemeClr val="tx1"/>
                </a:solidFill>
              </a:rPr>
              <a:t>), M.A ( EDU.) </a:t>
            </a:r>
            <a:r>
              <a:rPr lang="en-US" b="1" i="1" dirty="0" err="1" smtClean="0">
                <a:solidFill>
                  <a:schemeClr val="tx1"/>
                </a:solidFill>
              </a:rPr>
              <a:t>M.Ed</a:t>
            </a:r>
            <a:r>
              <a:rPr lang="en-US" b="1" i="1" dirty="0" smtClean="0">
                <a:solidFill>
                  <a:schemeClr val="tx1"/>
                </a:solidFill>
              </a:rPr>
              <a:t>, NET &amp; </a:t>
            </a:r>
            <a:r>
              <a:rPr lang="en-US" b="1" i="1" dirty="0">
                <a:solidFill>
                  <a:schemeClr val="tx1"/>
                </a:solidFill>
              </a:rPr>
              <a:t>SLET</a:t>
            </a:r>
          </a:p>
          <a:p>
            <a:pPr marL="0" indent="0" algn="r">
              <a:buNone/>
            </a:pPr>
            <a:r>
              <a:rPr lang="en-US" b="1" i="1" dirty="0">
                <a:solidFill>
                  <a:schemeClr val="tx1"/>
                </a:solidFill>
              </a:rPr>
              <a:t>Assistant Professor</a:t>
            </a:r>
          </a:p>
          <a:p>
            <a:pPr marL="0" indent="0" algn="r">
              <a:buNone/>
            </a:pPr>
            <a:r>
              <a:rPr lang="en-US" b="1" i="1" dirty="0" err="1">
                <a:solidFill>
                  <a:schemeClr val="tx1"/>
                </a:solidFill>
              </a:rPr>
              <a:t>Harkamaya</a:t>
            </a:r>
            <a:r>
              <a:rPr lang="en-US" b="1" i="1" dirty="0">
                <a:solidFill>
                  <a:schemeClr val="tx1"/>
                </a:solidFill>
              </a:rPr>
              <a:t> College of Education </a:t>
            </a:r>
            <a:r>
              <a:rPr lang="en-US" b="1" i="1" dirty="0" smtClean="0">
                <a:solidFill>
                  <a:schemeClr val="tx1"/>
                </a:solidFill>
              </a:rPr>
              <a:t>Gangtok, Sikkim</a:t>
            </a:r>
            <a:endParaRPr lang="en-US" b="1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b="1" i="1" dirty="0">
                <a:solidFill>
                  <a:schemeClr val="tx1"/>
                </a:solidFill>
              </a:rPr>
              <a:t>COUNSELOR: CBSE, IGNOU, SBI ,NABARD etc.</a:t>
            </a:r>
          </a:p>
          <a:p>
            <a:pPr marL="0" indent="0" algn="r">
              <a:buNone/>
            </a:pPr>
            <a:r>
              <a:rPr lang="en-US" b="1" i="1" dirty="0">
                <a:solidFill>
                  <a:schemeClr val="tx1"/>
                </a:solidFill>
              </a:rPr>
              <a:t>Director: Competition coaching </a:t>
            </a:r>
            <a:r>
              <a:rPr lang="en-US" b="1" i="1" dirty="0" err="1" smtClean="0">
                <a:solidFill>
                  <a:schemeClr val="tx1"/>
                </a:solidFill>
              </a:rPr>
              <a:t>centre</a:t>
            </a:r>
            <a:r>
              <a:rPr lang="en-US" b="1" i="1" dirty="0" smtClean="0">
                <a:solidFill>
                  <a:schemeClr val="tx1"/>
                </a:solidFill>
              </a:rPr>
              <a:t>, Siliguri &amp; Gangtok</a:t>
            </a:r>
            <a:endParaRPr lang="en-US" b="1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President: Dr</a:t>
            </a:r>
            <a:r>
              <a:rPr lang="en-US" b="1" i="1" dirty="0">
                <a:solidFill>
                  <a:schemeClr val="tx1"/>
                </a:solidFill>
              </a:rPr>
              <a:t>. Hedgewar </a:t>
            </a:r>
            <a:r>
              <a:rPr lang="en-US" b="1" i="1" dirty="0" smtClean="0">
                <a:solidFill>
                  <a:schemeClr val="tx1"/>
                </a:solidFill>
              </a:rPr>
              <a:t>Library Madhubani, Bihar 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US" b="1" i="1" dirty="0">
                <a:solidFill>
                  <a:schemeClr val="tx1"/>
                </a:solidFill>
              </a:rPr>
              <a:t> Email:ccc4job@gmail.com</a:t>
            </a:r>
          </a:p>
          <a:p>
            <a:pPr marL="0" indent="0" algn="r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 Contact </a:t>
            </a:r>
            <a:r>
              <a:rPr lang="en-US" b="1" i="1" dirty="0">
                <a:solidFill>
                  <a:schemeClr val="tx1"/>
                </a:solidFill>
              </a:rPr>
              <a:t>No. </a:t>
            </a:r>
            <a:r>
              <a:rPr lang="en-US" b="1" i="1" dirty="0">
                <a:solidFill>
                  <a:schemeClr val="tx1"/>
                </a:solidFill>
                <a:latin typeface="Arial Black" pitchFamily="34" charset="0"/>
              </a:rPr>
              <a:t>7908401075/ 9832359082</a:t>
            </a:r>
          </a:p>
          <a:p>
            <a:pPr marL="0" indent="0" algn="r">
              <a:buNone/>
            </a:pPr>
            <a:r>
              <a:rPr lang="en-US" b="1" i="1" dirty="0">
                <a:solidFill>
                  <a:schemeClr val="tx1"/>
                </a:solidFill>
              </a:rPr>
              <a:t>Blog:pawan4job.blogspot.com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7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1"/>
            <a:ext cx="7315200" cy="1860612"/>
          </a:xfrm>
        </p:spPr>
        <p:txBody>
          <a:bodyPr/>
          <a:lstStyle/>
          <a:p>
            <a:pPr algn="ctr"/>
            <a:r>
              <a:rPr lang="en-US" dirty="0" smtClean="0"/>
              <a:t>MAGIC: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3600" dirty="0"/>
              <a:t>25 × 25 =625</a:t>
            </a:r>
          </a:p>
          <a:p>
            <a:pPr algn="ctr">
              <a:buNone/>
            </a:pPr>
            <a:r>
              <a:rPr lang="en-US" sz="3600" dirty="0"/>
              <a:t>35 × 35 = 1225</a:t>
            </a:r>
          </a:p>
          <a:p>
            <a:pPr algn="ctr">
              <a:buNone/>
            </a:pPr>
            <a:r>
              <a:rPr lang="en-US" sz="3600" dirty="0"/>
              <a:t>45 × 45 = 2025</a:t>
            </a:r>
          </a:p>
          <a:p>
            <a:pPr algn="ctr">
              <a:buNone/>
            </a:pPr>
            <a:r>
              <a:rPr lang="en-US" sz="3600" dirty="0"/>
              <a:t>55 × 55 = 3025</a:t>
            </a:r>
          </a:p>
          <a:p>
            <a:pPr algn="ctr">
              <a:buNone/>
            </a:pPr>
            <a:r>
              <a:rPr lang="en-US" sz="3600" dirty="0"/>
              <a:t>65 × 65 = 4225</a:t>
            </a:r>
          </a:p>
          <a:p>
            <a:pPr algn="ctr">
              <a:buNone/>
            </a:pPr>
            <a:r>
              <a:rPr lang="en-US" sz="3600" dirty="0"/>
              <a:t>75 × 75= 5625</a:t>
            </a:r>
          </a:p>
          <a:p>
            <a:pPr algn="ctr">
              <a:buNone/>
            </a:pPr>
            <a:r>
              <a:rPr lang="en-US" sz="3600" dirty="0"/>
              <a:t>85 × 85 = 7225</a:t>
            </a:r>
          </a:p>
          <a:p>
            <a:pPr algn="ctr">
              <a:buNone/>
            </a:pPr>
            <a:r>
              <a:rPr lang="en-US" sz="3600" dirty="0"/>
              <a:t>95 × 95  =   ?</a:t>
            </a:r>
          </a:p>
        </p:txBody>
      </p:sp>
    </p:spTree>
    <p:extLst>
      <p:ext uri="{BB962C8B-B14F-4D97-AF65-F5344CB8AC3E}">
        <p14:creationId xmlns:p14="http://schemas.microsoft.com/office/powerpoint/2010/main" val="20517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1"/>
            <a:ext cx="7315200" cy="1860612"/>
          </a:xfrm>
        </p:spPr>
        <p:txBody>
          <a:bodyPr/>
          <a:lstStyle/>
          <a:p>
            <a:pPr algn="ctr"/>
            <a:r>
              <a:rPr lang="en-US" dirty="0" smtClean="0"/>
              <a:t>MAGIC: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× 9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=81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9801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999= 998001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9999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9999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99980001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99999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99999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  <a:p>
            <a:pPr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87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  </a:t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M</a:t>
            </a:r>
            <a:r>
              <a:rPr lang="en-US" sz="8000" baseline="30000" dirty="0"/>
              <a:t>3</a:t>
            </a:r>
            <a:r>
              <a:rPr lang="en-US" sz="8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b="1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9600" b="1" dirty="0" smtClean="0">
                <a:latin typeface="Algerian" panose="04020705040A02060702" pitchFamily="82" charset="0"/>
              </a:rPr>
              <a:t>M</a:t>
            </a:r>
            <a:r>
              <a:rPr lang="en-US" sz="9600" b="1" baseline="30000" dirty="0" smtClean="0">
                <a:latin typeface="Algerian" panose="04020705040A02060702" pitchFamily="82" charset="0"/>
              </a:rPr>
              <a:t>3</a:t>
            </a:r>
            <a:endParaRPr lang="en-US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lgerian" panose="04020705040A02060702" pitchFamily="82" charset="0"/>
              </a:rPr>
              <a:t>MATHS</a:t>
            </a:r>
          </a:p>
          <a:p>
            <a:pPr algn="ctr"/>
            <a:r>
              <a:rPr lang="en-US" sz="6600" dirty="0" smtClean="0">
                <a:latin typeface="Algerian" panose="04020705040A02060702" pitchFamily="82" charset="0"/>
              </a:rPr>
              <a:t>MAGIC</a:t>
            </a:r>
          </a:p>
          <a:p>
            <a:pPr algn="ctr"/>
            <a:r>
              <a:rPr lang="en-US" sz="6600" dirty="0" smtClean="0">
                <a:latin typeface="Algerian" panose="04020705040A02060702" pitchFamily="82" charset="0"/>
              </a:rPr>
              <a:t>MASTI</a:t>
            </a:r>
            <a:endParaRPr lang="en-IN" sz="6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4467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2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2834" y="477275"/>
            <a:ext cx="8761413" cy="72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IN" sz="3200" b="1" dirty="0" smtClean="0">
                <a:cs typeface="Times New Roman" pitchFamily="18" charset="0"/>
              </a:rPr>
              <a:t>QUESTION </a:t>
            </a:r>
            <a:endParaRPr lang="en-IN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2603500"/>
            <a:ext cx="11201399" cy="3259418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2400"/>
              </a:spcBef>
              <a:buNone/>
            </a:pPr>
            <a:r>
              <a:rPr lang="en-IN" sz="6000" b="1" dirty="0" smtClean="0">
                <a:latin typeface="+mj-lt"/>
                <a:cs typeface="Times New Roman" pitchFamily="18" charset="0"/>
              </a:rPr>
              <a:t>What is Challenging </a:t>
            </a:r>
            <a:r>
              <a:rPr lang="en-IN" sz="6000" b="1" dirty="0">
                <a:latin typeface="+mj-lt"/>
                <a:cs typeface="Times New Roman" pitchFamily="18" charset="0"/>
              </a:rPr>
              <a:t>areas in learning of </a:t>
            </a:r>
            <a:r>
              <a:rPr lang="en-IN" sz="6000" b="1" dirty="0" smtClean="0">
                <a:latin typeface="+mj-lt"/>
                <a:cs typeface="Times New Roman" pitchFamily="18" charset="0"/>
              </a:rPr>
              <a:t>Mathematics?</a:t>
            </a:r>
            <a:endParaRPr lang="en-IN" sz="60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Arial Black" pitchFamily="34" charset="0"/>
              </a:rPr>
              <a:t>Level of Intelligence</a:t>
            </a:r>
          </a:p>
          <a:p>
            <a:r>
              <a:rPr lang="en-US" sz="4400" dirty="0" smtClean="0">
                <a:latin typeface="Arial Black" pitchFamily="34" charset="0"/>
              </a:rPr>
              <a:t>Lack of hard working Students</a:t>
            </a:r>
          </a:p>
          <a:p>
            <a:r>
              <a:rPr lang="en-US" sz="4400" dirty="0" smtClean="0">
                <a:latin typeface="Arial Black" pitchFamily="34" charset="0"/>
              </a:rPr>
              <a:t>Background of Parents</a:t>
            </a:r>
          </a:p>
          <a:p>
            <a:r>
              <a:rPr lang="en-US" sz="4400" dirty="0" smtClean="0">
                <a:latin typeface="Arial Black" pitchFamily="34" charset="0"/>
              </a:rPr>
              <a:t>Fear with subjects.</a:t>
            </a:r>
            <a:endParaRPr lang="en-US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sz="7200" b="1" dirty="0" smtClean="0">
                <a:latin typeface="Arial Black" pitchFamily="34" charset="0"/>
                <a:cs typeface="Times New Roman" pitchFamily="18" charset="0"/>
              </a:rPr>
              <a:t>Why students face problems?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latin typeface="Arial Black" pitchFamily="34" charset="0"/>
              </a:rPr>
              <a:t>No clear concept, understanding etc.</a:t>
            </a:r>
            <a:endParaRPr lang="en-US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sz="5400" b="1" dirty="0" smtClean="0">
                <a:cs typeface="Times New Roman" pitchFamily="18" charset="0"/>
              </a:rPr>
              <a:t>How learning of Mathematics can be made interesting and enjoyable for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 of </a:t>
            </a:r>
            <a:r>
              <a:rPr lang="en-US" dirty="0" smtClean="0"/>
              <a:t> </a:t>
            </a:r>
            <a:r>
              <a:rPr lang="en-US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5000" dirty="0" smtClean="0">
                <a:latin typeface="Algerian" pitchFamily="82" charset="0"/>
              </a:rPr>
              <a:t>L A L</a:t>
            </a:r>
            <a:endParaRPr lang="en-US" sz="15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6600" dirty="0" smtClean="0">
                <a:latin typeface="Arial Black" pitchFamily="34" charset="0"/>
              </a:rPr>
              <a:t>Using different Skills, Techniques, Motivation etc.</a:t>
            </a:r>
            <a:endParaRPr lang="en-US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lgerian" pitchFamily="82" charset="0"/>
              </a:rPr>
              <a:t>:IDEAS: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541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dirty="0" smtClean="0">
                <a:latin typeface="Algerian" pitchFamily="82" charset="0"/>
              </a:rPr>
              <a:t>SOME IDEAS THAT CAN CHANGE OUR LIFE</a:t>
            </a:r>
            <a:endParaRPr lang="en-US" sz="6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dirty="0"/>
              <a:t>TATA</a:t>
            </a:r>
          </a:p>
        </p:txBody>
      </p:sp>
    </p:spTree>
    <p:extLst>
      <p:ext uri="{BB962C8B-B14F-4D97-AF65-F5344CB8AC3E}">
        <p14:creationId xmlns:p14="http://schemas.microsoft.com/office/powerpoint/2010/main" val="21145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7200" dirty="0"/>
              <a:t>THINK ALPHABETICALLY</a:t>
            </a:r>
          </a:p>
          <a:p>
            <a:pPr algn="ctr">
              <a:buNone/>
            </a:pPr>
            <a:r>
              <a:rPr lang="en-US" sz="7200" dirty="0"/>
              <a:t>&amp; </a:t>
            </a:r>
          </a:p>
          <a:p>
            <a:pPr algn="ctr">
              <a:buNone/>
            </a:pPr>
            <a:r>
              <a:rPr lang="en-US" sz="7200" dirty="0"/>
              <a:t>TRICKS APPLY</a:t>
            </a:r>
          </a:p>
        </p:txBody>
      </p:sp>
    </p:spTree>
    <p:extLst>
      <p:ext uri="{BB962C8B-B14F-4D97-AF65-F5344CB8AC3E}">
        <p14:creationId xmlns:p14="http://schemas.microsoft.com/office/powerpoint/2010/main" val="33052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Tricks </a:t>
            </a:r>
            <a:r>
              <a:rPr lang="en-US" dirty="0" smtClean="0"/>
              <a:t>for </a:t>
            </a:r>
            <a:r>
              <a:rPr lang="en-US" dirty="0" smtClean="0"/>
              <a:t>thinking </a:t>
            </a:r>
            <a:r>
              <a:rPr lang="en-US" dirty="0" smtClean="0"/>
              <a:t>alphabetically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972" y="2209800"/>
            <a:ext cx="8761413" cy="34163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Differentiate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Ascending  &amp;  Descending order</a:t>
            </a:r>
          </a:p>
          <a:p>
            <a:r>
              <a:rPr lang="en-IN" sz="2800" dirty="0"/>
              <a:t>A comes 1</a:t>
            </a:r>
            <a:r>
              <a:rPr lang="en-IN" sz="2800" baseline="30000" dirty="0"/>
              <a:t>st</a:t>
            </a:r>
            <a:r>
              <a:rPr lang="en-IN" sz="2800" dirty="0"/>
              <a:t> in alphabet i.e. Ascending order means smaller to bigger number. D comes after A in alphabet means D is bigger than A i.e. Descending means bigger to smaller number.</a:t>
            </a:r>
          </a:p>
          <a:p>
            <a:r>
              <a:rPr lang="en-IN" sz="2800" dirty="0"/>
              <a:t>Another way; D for Descending &amp; D for Decreasing that means  In the case of Descending write Decreasing order means bigger to smaller.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Tricks for think alphabetically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LESS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(&lt;)   &amp; GREATER THAN SIGN (&gt;)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looking like  L means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Sign so other sign is Greater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  <a:p>
            <a:pPr marL="0" indent="0" algn="ctr">
              <a:buNone/>
            </a:pP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acute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angled triangle and obtuse angled triangle? </a:t>
            </a: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word , A 1</a:t>
            </a:r>
            <a:r>
              <a:rPr lang="en-I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letter is A. In obtuse word 1</a:t>
            </a:r>
            <a:r>
              <a:rPr lang="en-I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letter is O.  A is less than O and A means all, O means 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one. So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acute angle all angles are less than 90</a:t>
            </a:r>
            <a:r>
              <a:rPr lang="en-I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.In obtuse angle one angle is more than 90</a:t>
            </a:r>
            <a:r>
              <a:rPr lang="en-I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less than 180</a:t>
            </a:r>
            <a:r>
              <a:rPr lang="en-I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Tricks for Mathematical operation: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+ 101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 (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99 is one less than 100 and 101 is more than 1 so 100+100= 200)  Ans. 200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1000 – 889 = ?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  999- 888 = 111)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 × 11 =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 ( 2, 2+3, 3  Ans.   253  We have to write unit no. 1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right side then add each other)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111 ÷  5 =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111 × 2)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÷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( 5 × 2) =222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10= 22.2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16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“ Make the students understand the Concept instead of teaching them the formula”</a:t>
            </a:r>
            <a:endParaRPr lang="en-US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1066800"/>
          </a:xfrm>
        </p:spPr>
        <p:txBody>
          <a:bodyPr/>
          <a:lstStyle/>
          <a:p>
            <a:pPr algn="ctr"/>
            <a:r>
              <a:rPr lang="en-US" b="1" u="sng" dirty="0"/>
              <a:t>BRAHMASTRA CONCEPT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057400"/>
                <a:ext cx="8761413" cy="3962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Final Value 	= Original Value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 ±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𝐑𝐚𝐭𝐞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IN" sz="2000" dirty="0"/>
              </a:p>
              <a:p>
                <a:pPr marL="0" indent="0">
                  <a:buNone/>
                </a:pPr>
                <a:r>
                  <a:rPr lang="en-US" sz="2000" dirty="0"/>
                  <a:t>        		</a:t>
                </a:r>
                <a:r>
                  <a:rPr lang="en-US" sz="2000" b="1" dirty="0" err="1" smtClean="0"/>
                  <a:t>i.e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F.V. 	= O.V.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 ±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𝐑𝟏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f>
                      <m:f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 ±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𝐑𝟐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000" b="1" dirty="0"/>
                  <a:t>	------------------------</a:t>
                </a:r>
                <a:endParaRPr lang="en-IN" sz="2000" dirty="0"/>
              </a:p>
              <a:p>
                <a:pPr marL="0" indent="0">
                  <a:buNone/>
                </a:pPr>
                <a:r>
                  <a:rPr lang="en-US" sz="2000" dirty="0"/>
                  <a:t>‘+’ Sign in case of increase the rate  ‘-‘ sign in case of decrease the rate.</a:t>
                </a:r>
                <a:endParaRPr lang="en-IN" sz="2000" dirty="0"/>
              </a:p>
              <a:p>
                <a:pPr marL="0" indent="0">
                  <a:buNone/>
                </a:pPr>
                <a:r>
                  <a:rPr lang="en-US" sz="2000" b="1" dirty="0"/>
                  <a:t>Exp</a:t>
                </a:r>
                <a:r>
                  <a:rPr lang="en-US" sz="2000" b="1" dirty="0" smtClean="0"/>
                  <a:t>. : </a:t>
                </a:r>
                <a:r>
                  <a:rPr lang="en-US" sz="2000" b="1" dirty="0"/>
                  <a:t>-</a:t>
                </a:r>
                <a:r>
                  <a:rPr lang="en-US" sz="2000" dirty="0"/>
                  <a:t> (1) The cost price of an article is </a:t>
                </a:r>
                <a:r>
                  <a:rPr lang="en-US" sz="2000" dirty="0" err="1"/>
                  <a:t>Rs</a:t>
                </a:r>
                <a:r>
                  <a:rPr lang="en-US" sz="2000" dirty="0"/>
                  <a:t>. 1250; there is a loss of 10%. What is its selling price?</a:t>
                </a:r>
                <a:endParaRPr lang="en-IN" sz="2000" dirty="0"/>
              </a:p>
              <a:p>
                <a:pPr marL="0" indent="0">
                  <a:buNone/>
                </a:pPr>
                <a:r>
                  <a:rPr lang="en-US" sz="2000" b="1" dirty="0"/>
                  <a:t>Solution: -</a:t>
                </a:r>
                <a:r>
                  <a:rPr lang="en-US" sz="2000" dirty="0"/>
                  <a:t> </a:t>
                </a:r>
                <a:r>
                  <a:rPr lang="en-US" sz="2000" b="1" dirty="0"/>
                  <a:t>C.P </a:t>
                </a:r>
                <a:r>
                  <a:rPr lang="en-US" sz="2000" b="1" dirty="0" err="1"/>
                  <a:t>i.e</a:t>
                </a:r>
                <a:r>
                  <a:rPr lang="en-US" sz="2000" b="1" dirty="0"/>
                  <a:t> O.V</a:t>
                </a:r>
                <a:r>
                  <a:rPr lang="en-US" sz="2000" dirty="0"/>
                  <a:t>. 	= </a:t>
                </a:r>
                <a:r>
                  <a:rPr lang="en-US" sz="2000" dirty="0" err="1"/>
                  <a:t>Rs</a:t>
                </a:r>
                <a:r>
                  <a:rPr lang="en-US" sz="2000" dirty="0"/>
                  <a:t>. 1250, Loss </a:t>
                </a:r>
                <a:r>
                  <a:rPr lang="en-US" sz="2000" dirty="0" err="1"/>
                  <a:t>i.e</a:t>
                </a:r>
                <a:r>
                  <a:rPr lang="en-US" sz="2000" dirty="0"/>
                  <a:t> Rate = 10 %</a:t>
                </a:r>
                <a:endParaRPr lang="en-IN" sz="2000" dirty="0"/>
              </a:p>
              <a:p>
                <a:pPr marL="0" indent="0">
                  <a:buNone/>
                </a:pPr>
                <a:r>
                  <a:rPr lang="en-US" sz="2000" b="1" dirty="0"/>
                  <a:t>S.P. </a:t>
                </a:r>
                <a:r>
                  <a:rPr lang="en-US" sz="2000" b="1" dirty="0" err="1"/>
                  <a:t>i.e</a:t>
                </a:r>
                <a:r>
                  <a:rPr lang="en-US" sz="2000" b="1" dirty="0"/>
                  <a:t> F.V. = O.V</a:t>
                </a:r>
                <a:r>
                  <a:rPr lang="en-US" sz="2000" dirty="0"/>
                  <a:t>.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(100 −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:r>
                  <a:rPr lang="en-US" sz="2000" dirty="0" err="1"/>
                  <a:t>Rs</a:t>
                </a:r>
                <a:r>
                  <a:rPr lang="en-US" sz="2000" dirty="0"/>
                  <a:t>. 1250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(100 – 10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) = </a:t>
                </a:r>
                <a:r>
                  <a:rPr lang="en-US" sz="2000" dirty="0" err="1"/>
                  <a:t>Rs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1250 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90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IN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  = </a:t>
                </a:r>
                <a:r>
                  <a:rPr lang="en-US" sz="2000" dirty="0"/>
                  <a:t>Rs.125 x </a:t>
                </a:r>
                <a:r>
                  <a:rPr lang="en-US" sz="2000" dirty="0" smtClean="0"/>
                  <a:t>9=Rs.1125</a:t>
                </a:r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057400"/>
                <a:ext cx="8761413" cy="3962400"/>
              </a:xfrm>
              <a:blipFill rotWithShape="0">
                <a:blip r:embed="rId2"/>
                <a:stretch>
                  <a:fillRect l="-695" r="-417" b="-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6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86000"/>
                <a:ext cx="8761413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Exp.(2</a:t>
                </a:r>
                <a:r>
                  <a:rPr lang="en-US" dirty="0"/>
                  <a:t>) A invests </a:t>
                </a:r>
                <a:r>
                  <a:rPr lang="en-US" dirty="0" err="1"/>
                  <a:t>Rs</a:t>
                </a:r>
                <a:r>
                  <a:rPr lang="en-US" dirty="0"/>
                  <a:t>. 5000 in a bond, which sells it to B at 10 % profit. B sells it to C at 20 % loss. C sells it to D at 30 % profit. How much dose D pay for the bond.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US" b="1" dirty="0"/>
                  <a:t>Solution: - Ram invests </a:t>
                </a:r>
                <a:r>
                  <a:rPr lang="en-US" b="1" dirty="0" err="1"/>
                  <a:t>i</a:t>
                </a:r>
                <a:r>
                  <a:rPr lang="en-US" b="1" dirty="0"/>
                  <a:t>. e</a:t>
                </a:r>
                <a:r>
                  <a:rPr lang="en-US" dirty="0"/>
                  <a:t> O.V.= </a:t>
                </a:r>
                <a:r>
                  <a:rPr lang="en-US" dirty="0" err="1"/>
                  <a:t>Rs</a:t>
                </a:r>
                <a:r>
                  <a:rPr lang="en-US" dirty="0"/>
                  <a:t>. 5000, R 1 = 10 %, R 2 = 20 %, R 3 = 30 % 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US" b="1" dirty="0"/>
                  <a:t>F.V. 	= O.V.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(100 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(100 –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(100 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	= </a:t>
                </a:r>
                <a:r>
                  <a:rPr lang="en-US" dirty="0" err="1"/>
                  <a:t>Rs</a:t>
                </a:r>
                <a:r>
                  <a:rPr lang="en-US" dirty="0"/>
                  <a:t>. 5000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(100 + 10)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(100 – 20)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(100 + 30)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	= </a:t>
                </a:r>
                <a:r>
                  <a:rPr lang="en-US" dirty="0" err="1"/>
                  <a:t>Rs</a:t>
                </a:r>
                <a:r>
                  <a:rPr lang="en-US" dirty="0"/>
                  <a:t>. 5000 X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110 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80 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	= </a:t>
                </a:r>
                <a:r>
                  <a:rPr lang="en-US" dirty="0" err="1"/>
                  <a:t>Rs</a:t>
                </a:r>
                <a:r>
                  <a:rPr lang="en-US" dirty="0"/>
                  <a:t>. 5 X 11X 8 X 13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	= </a:t>
                </a:r>
                <a:r>
                  <a:rPr lang="en-US" dirty="0" err="1"/>
                  <a:t>Rs</a:t>
                </a:r>
                <a:r>
                  <a:rPr lang="en-US" dirty="0"/>
                  <a:t>. 40 X 13 X 11	= </a:t>
                </a:r>
                <a:r>
                  <a:rPr lang="en-US" dirty="0" err="1"/>
                  <a:t>Rs</a:t>
                </a:r>
                <a:r>
                  <a:rPr lang="en-US" dirty="0"/>
                  <a:t>. 520 X 11 = </a:t>
                </a:r>
                <a:r>
                  <a:rPr lang="en-US" dirty="0" err="1"/>
                  <a:t>Rs</a:t>
                </a:r>
                <a:r>
                  <a:rPr lang="en-US" dirty="0"/>
                  <a:t>. 5720               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</a:t>
                </a:r>
                <a:r>
                  <a:rPr lang="en-US" dirty="0"/>
                  <a:t>Hence D pay Rs.5720</a:t>
                </a:r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86000"/>
                <a:ext cx="8761413" cy="4495800"/>
              </a:xfrm>
              <a:blipFill rotWithShape="0">
                <a:blip r:embed="rId2"/>
                <a:stretch>
                  <a:fillRect l="-556" t="-678" r="-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2"/>
            <a:ext cx="9753600" cy="914399"/>
          </a:xfrm>
        </p:spPr>
        <p:txBody>
          <a:bodyPr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975360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dirty="0" smtClean="0">
                <a:latin typeface="Algerian" panose="04020705040A02060702" pitchFamily="82" charset="0"/>
              </a:rPr>
              <a:t>LEARN</a:t>
            </a:r>
          </a:p>
          <a:p>
            <a:pPr algn="ctr">
              <a:buNone/>
            </a:pPr>
            <a:r>
              <a:rPr lang="en-US" sz="8000" dirty="0" smtClean="0">
                <a:latin typeface="Algerian" panose="04020705040A02060702" pitchFamily="82" charset="0"/>
              </a:rPr>
              <a:t>APPLY</a:t>
            </a:r>
          </a:p>
          <a:p>
            <a:pPr algn="ctr">
              <a:buNone/>
            </a:pPr>
            <a:r>
              <a:rPr lang="en-US" sz="8000" dirty="0" smtClean="0">
                <a:latin typeface="Algerian" panose="04020705040A02060702" pitchFamily="82" charset="0"/>
              </a:rPr>
              <a:t>LEAD</a:t>
            </a:r>
            <a:endParaRPr lang="en-US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728" y="490722"/>
            <a:ext cx="8761413" cy="11094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IN" sz="3200" b="1" dirty="0">
                <a:cs typeface="Times New Roman" pitchFamily="18" charset="0"/>
              </a:rPr>
              <a:t>Making Teaching of Mathematics </a:t>
            </a:r>
            <a:r>
              <a:rPr lang="en-IN" sz="3200" b="1" dirty="0" smtClean="0">
                <a:cs typeface="Times New Roman" pitchFamily="18" charset="0"/>
              </a:rPr>
              <a:t>Effective</a:t>
            </a:r>
            <a:br>
              <a:rPr lang="en-IN" sz="3200" b="1" dirty="0" smtClean="0">
                <a:cs typeface="Times New Roman" pitchFamily="18" charset="0"/>
              </a:rPr>
            </a:br>
            <a:r>
              <a:rPr lang="en-IN" sz="3200" b="1" dirty="0" smtClean="0">
                <a:cs typeface="Times New Roman" pitchFamily="18" charset="0"/>
              </a:rPr>
              <a:t>Role of Smart Teacher</a:t>
            </a:r>
            <a:endParaRPr lang="en-IN" sz="3200" b="1" dirty="0">
              <a:cs typeface="Times New Roman" pitchFamily="18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91671" y="1828800"/>
            <a:ext cx="11362764" cy="4876800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400" b="1" dirty="0" smtClean="0">
                <a:latin typeface="+mj-lt"/>
                <a:cs typeface="Times New Roman" pitchFamily="18" charset="0"/>
              </a:rPr>
              <a:t>Learning needs:  Importance of Mathematics</a:t>
            </a:r>
          </a:p>
          <a:p>
            <a:pPr algn="just"/>
            <a:r>
              <a:rPr lang="en-US" sz="2400" b="1" dirty="0" smtClean="0">
                <a:cs typeface="Times New Roman" pitchFamily="18" charset="0"/>
              </a:rPr>
              <a:t>Checking the Previous knowledge</a:t>
            </a:r>
            <a:endParaRPr lang="en-US" sz="2400" b="1" dirty="0">
              <a:latin typeface="+mj-lt"/>
              <a:cs typeface="Times New Roman" pitchFamily="18" charset="0"/>
            </a:endParaRPr>
          </a:p>
          <a:p>
            <a:pPr algn="just"/>
            <a:r>
              <a:rPr lang="hi-IN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C</a:t>
            </a:r>
            <a:r>
              <a:rPr lang="hi-IN" sz="2400" b="1" dirty="0" smtClean="0">
                <a:latin typeface="+mj-lt"/>
                <a:cs typeface="Times New Roman" pitchFamily="18" charset="0"/>
              </a:rPr>
              <a:t>onceptual </a:t>
            </a:r>
            <a:r>
              <a:rPr lang="hi-IN" sz="2400" b="1" dirty="0">
                <a:latin typeface="+mj-lt"/>
                <a:cs typeface="Times New Roman" pitchFamily="18" charset="0"/>
              </a:rPr>
              <a:t>understanding</a:t>
            </a:r>
            <a:endParaRPr lang="en-US" sz="2400" b="1" dirty="0">
              <a:latin typeface="+mj-lt"/>
              <a:cs typeface="Times New Roman" pitchFamily="18" charset="0"/>
            </a:endParaRPr>
          </a:p>
          <a:p>
            <a:pPr algn="just"/>
            <a:r>
              <a:rPr lang="hi-IN" sz="2400" b="1" dirty="0" smtClean="0">
                <a:latin typeface="+mj-lt"/>
                <a:cs typeface="Times New Roman" pitchFamily="18" charset="0"/>
              </a:rPr>
              <a:t>Be </a:t>
            </a:r>
            <a:r>
              <a:rPr lang="hi-IN" sz="2400" b="1" dirty="0">
                <a:latin typeface="+mj-lt"/>
                <a:cs typeface="Times New Roman" pitchFamily="18" charset="0"/>
              </a:rPr>
              <a:t>flexible </a:t>
            </a:r>
            <a:endParaRPr lang="en-US" sz="2400" b="1" dirty="0">
              <a:latin typeface="+mj-lt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+mj-lt"/>
                <a:cs typeface="Times New Roman" pitchFamily="18" charset="0"/>
              </a:rPr>
              <a:t>P</a:t>
            </a:r>
            <a:r>
              <a:rPr lang="hi-IN" sz="2400" b="1" dirty="0" smtClean="0">
                <a:latin typeface="+mj-lt"/>
                <a:cs typeface="Times New Roman" pitchFamily="18" charset="0"/>
              </a:rPr>
              <a:t>layful </a:t>
            </a:r>
            <a:r>
              <a:rPr lang="hi-IN" sz="2400" b="1" dirty="0">
                <a:latin typeface="+mj-lt"/>
                <a:cs typeface="Times New Roman" pitchFamily="18" charset="0"/>
              </a:rPr>
              <a:t>and experiential </a:t>
            </a:r>
            <a:r>
              <a:rPr lang="hi-IN" sz="2400" b="1" dirty="0" smtClean="0">
                <a:latin typeface="+mj-lt"/>
                <a:cs typeface="Times New Roman" pitchFamily="18" charset="0"/>
              </a:rPr>
              <a:t>learning</a:t>
            </a:r>
            <a:endParaRPr lang="en-US" sz="2400" b="1" dirty="0">
              <a:latin typeface="+mj-lt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+mj-lt"/>
                <a:cs typeface="Times New Roman" pitchFamily="18" charset="0"/>
              </a:rPr>
              <a:t>T</a:t>
            </a:r>
            <a:r>
              <a:rPr lang="hi-IN" sz="2400" b="1" dirty="0" smtClean="0">
                <a:latin typeface="+mj-lt"/>
                <a:cs typeface="Times New Roman" pitchFamily="18" charset="0"/>
              </a:rPr>
              <a:t>eaching </a:t>
            </a:r>
            <a:r>
              <a:rPr lang="hi-IN" sz="2400" b="1" dirty="0">
                <a:latin typeface="+mj-lt"/>
                <a:cs typeface="Times New Roman" pitchFamily="18" charset="0"/>
              </a:rPr>
              <a:t>strategies,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M</a:t>
            </a:r>
            <a:r>
              <a:rPr lang="hi-IN" sz="2400" b="1" dirty="0" smtClean="0">
                <a:latin typeface="+mj-lt"/>
                <a:cs typeface="Times New Roman" pitchFamily="18" charset="0"/>
              </a:rPr>
              <a:t>ethods </a:t>
            </a:r>
            <a:r>
              <a:rPr lang="hi-IN" sz="2400" b="1" dirty="0">
                <a:latin typeface="+mj-lt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TLM.</a:t>
            </a:r>
          </a:p>
          <a:p>
            <a:pPr algn="just"/>
            <a:r>
              <a:rPr lang="en-US" sz="2400" b="1" dirty="0" smtClean="0">
                <a:cs typeface="Times New Roman" pitchFamily="18" charset="0"/>
              </a:rPr>
              <a:t>Connecting Mathematics with day to day life</a:t>
            </a:r>
            <a:endParaRPr lang="en-US" sz="24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IN" sz="2400" b="1" dirty="0" smtClean="0">
                <a:cs typeface="Times New Roman" pitchFamily="18" charset="0"/>
              </a:rPr>
              <a:t>Observation </a:t>
            </a:r>
          </a:p>
          <a:p>
            <a:pPr algn="just"/>
            <a:r>
              <a:rPr lang="en-IN" sz="2400" b="1" dirty="0" smtClean="0">
                <a:cs typeface="Times New Roman" pitchFamily="18" charset="0"/>
              </a:rPr>
              <a:t>Quick Solution.</a:t>
            </a:r>
            <a:endParaRPr lang="en-IN" sz="2400" b="1" dirty="0"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F</a:t>
            </a:r>
            <a:r>
              <a:rPr lang="en-US" sz="2400" b="1" dirty="0" smtClean="0">
                <a:cs typeface="Times New Roman" pitchFamily="18" charset="0"/>
              </a:rPr>
              <a:t>eedback </a:t>
            </a:r>
            <a:r>
              <a:rPr lang="en-US" sz="2400" b="1" dirty="0">
                <a:cs typeface="Times New Roman" pitchFamily="18" charset="0"/>
              </a:rPr>
              <a:t>from </a:t>
            </a:r>
            <a:r>
              <a:rPr lang="en-US" sz="2400" b="1" dirty="0" smtClean="0">
                <a:cs typeface="Times New Roman" pitchFamily="18" charset="0"/>
              </a:rPr>
              <a:t>students</a:t>
            </a:r>
            <a:endParaRPr lang="en-US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57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1277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043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" y="152400"/>
            <a:ext cx="11166763" cy="6144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036" y="5076333"/>
            <a:ext cx="11009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cs typeface="Times New Roman" pitchFamily="18" charset="0"/>
              </a:rPr>
              <a:t>Everything is possible if source is available</a:t>
            </a:r>
          </a:p>
          <a:p>
            <a:pPr algn="ctr"/>
            <a:r>
              <a:rPr lang="en-US" alt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“ My Act is My 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M</a:t>
            </a:r>
            <a:r>
              <a:rPr lang="en-US" altLang="en-US" sz="3200" b="1" dirty="0">
                <a:solidFill>
                  <a:srgbClr val="7030A0"/>
                </a:solidFill>
                <a:cs typeface="Times New Roman" pitchFamily="18" charset="0"/>
              </a:rPr>
              <a:t>e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ssage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itchFamily="18" charset="0"/>
              </a:rPr>
              <a:t>”</a:t>
            </a: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1295400"/>
          </a:xfrm>
        </p:spPr>
        <p:txBody>
          <a:bodyPr/>
          <a:lstStyle/>
          <a:p>
            <a:pPr algn="ctr"/>
            <a:r>
              <a:rPr lang="en-US" dirty="0" smtClean="0"/>
              <a:t>OBJECTIVE OF TEACHING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5000" dirty="0" smtClean="0">
                <a:latin typeface="Algerian" pitchFamily="82" charset="0"/>
              </a:rPr>
              <a:t>KASH</a:t>
            </a:r>
            <a:endParaRPr lang="en-US" sz="15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2"/>
            <a:ext cx="9753600" cy="914399"/>
          </a:xfrm>
        </p:spPr>
        <p:txBody>
          <a:bodyPr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975360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KNOWLEDGE</a:t>
            </a:r>
          </a:p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ATTITUDE</a:t>
            </a:r>
          </a:p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SKILLS</a:t>
            </a:r>
          </a:p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HAPPINESS</a:t>
            </a:r>
          </a:p>
          <a:p>
            <a:pPr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611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38400"/>
            <a:ext cx="8761413" cy="3886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4800" b="1" i="1" dirty="0" smtClean="0"/>
              <a:t>   </a:t>
            </a:r>
            <a:r>
              <a:rPr lang="en-US" sz="6900" b="1" i="1" dirty="0" smtClean="0">
                <a:solidFill>
                  <a:srgbClr val="00B050"/>
                </a:solidFill>
                <a:latin typeface="Algerian" pitchFamily="82" charset="0"/>
              </a:rPr>
              <a:t>the dream is not what we see in sleep </a:t>
            </a:r>
            <a:endParaRPr lang="en-US" sz="6900" b="1" i="1" dirty="0" smtClean="0">
              <a:solidFill>
                <a:srgbClr val="00B05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6900" b="1" i="1" dirty="0" smtClean="0">
                <a:solidFill>
                  <a:srgbClr val="00B050"/>
                </a:solidFill>
                <a:latin typeface="Algerian" pitchFamily="82" charset="0"/>
              </a:rPr>
              <a:t>dream </a:t>
            </a:r>
            <a:r>
              <a:rPr lang="en-US" sz="6900" b="1" i="1" dirty="0" smtClean="0">
                <a:solidFill>
                  <a:srgbClr val="00B050"/>
                </a:solidFill>
                <a:latin typeface="Algerian" pitchFamily="82" charset="0"/>
              </a:rPr>
              <a:t>is which does not </a:t>
            </a:r>
            <a:r>
              <a:rPr lang="en-US" sz="6900" b="1" i="1" dirty="0">
                <a:solidFill>
                  <a:srgbClr val="00B050"/>
                </a:solidFill>
                <a:latin typeface="Algerian" pitchFamily="82" charset="0"/>
              </a:rPr>
              <a:t>Let </a:t>
            </a:r>
            <a:r>
              <a:rPr lang="en-US" sz="6900" b="1" i="1" dirty="0" smtClean="0">
                <a:solidFill>
                  <a:srgbClr val="00B050"/>
                </a:solidFill>
                <a:latin typeface="Algerian" pitchFamily="82" charset="0"/>
              </a:rPr>
              <a:t>me sleep</a:t>
            </a:r>
            <a:endParaRPr lang="en-US" sz="6900" dirty="0">
              <a:solidFill>
                <a:srgbClr val="00B05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5800" b="1" i="1" dirty="0" smtClean="0">
              <a:solidFill>
                <a:srgbClr val="00B05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dirty="0" smtClean="0"/>
              <a:t>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b="1" i="1" dirty="0" smtClean="0"/>
              <a:t>   </a:t>
            </a:r>
            <a:r>
              <a:rPr lang="en-US" sz="4800" b="1" i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hear and I forget.</a:t>
            </a:r>
            <a:endParaRPr lang="en-US" sz="4800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buNone/>
            </a:pPr>
            <a:r>
              <a:rPr lang="en-US" sz="4800" b="1" i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 see and I believe.</a:t>
            </a:r>
            <a:endParaRPr lang="en-US" sz="4800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buNone/>
            </a:pPr>
            <a:r>
              <a:rPr lang="en-US" sz="4800" b="1" i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I do and I understand</a:t>
            </a:r>
            <a:r>
              <a:rPr lang="en-US" sz="48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4.bp.blogspot.com/-LUURZpQgRD0/VpHV0Bl22uI/AAAAAAAAB7k/MMWgE6rVtYc/s640/classroommanagement1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2" r="2661" b="17628"/>
          <a:stretch/>
        </p:blipFill>
        <p:spPr bwMode="auto">
          <a:xfrm>
            <a:off x="1538749" y="1445342"/>
            <a:ext cx="9144000" cy="5412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Line Callout 3 7"/>
          <p:cNvSpPr/>
          <p:nvPr/>
        </p:nvSpPr>
        <p:spPr>
          <a:xfrm>
            <a:off x="2971800" y="0"/>
            <a:ext cx="7696200" cy="1905000"/>
          </a:xfrm>
          <a:prstGeom prst="borderCallout3">
            <a:avLst>
              <a:gd name="adj1" fmla="val 18750"/>
              <a:gd name="adj2" fmla="val -3159"/>
              <a:gd name="adj3" fmla="val 18750"/>
              <a:gd name="adj4" fmla="val -16667"/>
              <a:gd name="adj5" fmla="val 100000"/>
              <a:gd name="adj6" fmla="val -16667"/>
              <a:gd name="adj7" fmla="val 139041"/>
              <a:gd name="adj8" fmla="val 190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i="1" dirty="0">
                <a:latin typeface="Aparajita" pitchFamily="34" charset="0"/>
                <a:cs typeface="Aparajita" pitchFamily="34" charset="0"/>
              </a:rPr>
              <a:t>“As a teacher, the first thing you must learn is how to make your students behave for you. My own successful disciplinary formula is based on understanding, firmness, determination, and all the bribery I can afford.”</a:t>
            </a:r>
          </a:p>
        </p:txBody>
      </p:sp>
    </p:spTree>
    <p:extLst>
      <p:ext uri="{BB962C8B-B14F-4D97-AF65-F5344CB8AC3E}">
        <p14:creationId xmlns:p14="http://schemas.microsoft.com/office/powerpoint/2010/main" val="6717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2"/>
            <a:ext cx="7315200" cy="1219199"/>
          </a:xfrm>
        </p:spPr>
        <p:txBody>
          <a:bodyPr/>
          <a:lstStyle/>
          <a:p>
            <a:pPr algn="ctr"/>
            <a:r>
              <a:rPr lang="en-US" dirty="0" smtClean="0"/>
              <a:t>MAGIC 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52601"/>
            <a:ext cx="7315200" cy="4556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/>
              <a:t>  11 × 11= 121</a:t>
            </a:r>
          </a:p>
          <a:p>
            <a:pPr algn="ctr">
              <a:buNone/>
            </a:pPr>
            <a:r>
              <a:rPr lang="en-US" sz="2800" dirty="0"/>
              <a:t>111 × 111 = 12321</a:t>
            </a:r>
          </a:p>
          <a:p>
            <a:pPr algn="ctr">
              <a:buNone/>
            </a:pPr>
            <a:r>
              <a:rPr lang="en-US" sz="2800" dirty="0"/>
              <a:t>1111 × 1111 = 1234321</a:t>
            </a:r>
          </a:p>
          <a:p>
            <a:pPr algn="ctr">
              <a:buNone/>
            </a:pPr>
            <a:r>
              <a:rPr lang="en-US" sz="2800" dirty="0"/>
              <a:t>11111 × 11111 = 123454321</a:t>
            </a:r>
          </a:p>
          <a:p>
            <a:pPr algn="ctr">
              <a:buNone/>
            </a:pPr>
            <a:r>
              <a:rPr lang="en-US" sz="2800" dirty="0"/>
              <a:t>111111 × 111111 = 12345654321</a:t>
            </a:r>
          </a:p>
          <a:p>
            <a:pPr algn="ctr">
              <a:buNone/>
            </a:pPr>
            <a:r>
              <a:rPr lang="en-US" sz="2800" dirty="0"/>
              <a:t>1111111 × 1111111 = 1234567654321</a:t>
            </a:r>
          </a:p>
          <a:p>
            <a:pPr algn="ctr">
              <a:buNone/>
            </a:pPr>
            <a:r>
              <a:rPr lang="en-US" sz="2800" dirty="0"/>
              <a:t>11111111 × 11111111 = 123456787654321</a:t>
            </a:r>
          </a:p>
          <a:p>
            <a:pPr algn="ctr">
              <a:buNone/>
            </a:pPr>
            <a:r>
              <a:rPr lang="en-US" sz="2800" dirty="0"/>
              <a:t>111111111 × 111111111 =                          ?</a:t>
            </a:r>
          </a:p>
          <a:p>
            <a:pPr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92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748</Words>
  <Application>Microsoft Office PowerPoint</Application>
  <PresentationFormat>Widescreen</PresentationFormat>
  <Paragraphs>137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Algerian</vt:lpstr>
      <vt:lpstr>Andalus</vt:lpstr>
      <vt:lpstr>Aparajita</vt:lpstr>
      <vt:lpstr>Arial</vt:lpstr>
      <vt:lpstr>Arial Black</vt:lpstr>
      <vt:lpstr>Calibri</vt:lpstr>
      <vt:lpstr>Cambria Math</vt:lpstr>
      <vt:lpstr>Century Gothic</vt:lpstr>
      <vt:lpstr>Times New Roman</vt:lpstr>
      <vt:lpstr>Wingdings 3</vt:lpstr>
      <vt:lpstr>Ion Boardroom</vt:lpstr>
      <vt:lpstr>JOYFUL  MATHEMATICS</vt:lpstr>
      <vt:lpstr>Objective of  class</vt:lpstr>
      <vt:lpstr>ANSWER</vt:lpstr>
      <vt:lpstr>OBJECTIVE OF TEACHING MATHEMATICS</vt:lpstr>
      <vt:lpstr>ANSWER</vt:lpstr>
      <vt:lpstr>QUOTATION</vt:lpstr>
      <vt:lpstr>QUOTATION</vt:lpstr>
      <vt:lpstr>PowerPoint Presentation</vt:lpstr>
      <vt:lpstr>MAGIC :1</vt:lpstr>
      <vt:lpstr>MAGIC: 2</vt:lpstr>
      <vt:lpstr>MAGIC: 3</vt:lpstr>
      <vt:lpstr>       M3 </vt:lpstr>
      <vt:lpstr>PowerPoint Presentation</vt:lpstr>
      <vt:lpstr>PowerPoint Presentation</vt:lpstr>
      <vt:lpstr>QUESTION </vt:lpstr>
      <vt:lpstr>ANSWER</vt:lpstr>
      <vt:lpstr>QUESTION NO. 2</vt:lpstr>
      <vt:lpstr>ANSWER</vt:lpstr>
      <vt:lpstr>QUESTION</vt:lpstr>
      <vt:lpstr>ANSWER</vt:lpstr>
      <vt:lpstr>:IDEAS:</vt:lpstr>
      <vt:lpstr>MY IDEAS</vt:lpstr>
      <vt:lpstr>MEANS</vt:lpstr>
      <vt:lpstr>Tricks for thinking alphabetically</vt:lpstr>
      <vt:lpstr>Tricks for think alphabetically</vt:lpstr>
      <vt:lpstr>Tricks for Mathematical operation:</vt:lpstr>
      <vt:lpstr>FACTS</vt:lpstr>
      <vt:lpstr>BRAHMASTRA CONCEPT </vt:lpstr>
      <vt:lpstr>PowerPoint Presentation</vt:lpstr>
      <vt:lpstr>Making Teaching of Mathematics Effective Role of Smart Teacher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Oltuser</dc:creator>
  <cp:lastModifiedBy>Pawan</cp:lastModifiedBy>
  <cp:revision>110</cp:revision>
  <dcterms:modified xsi:type="dcterms:W3CDTF">2020-03-23T11:50:39Z</dcterms:modified>
</cp:coreProperties>
</file>